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144" r:id="rId3"/>
    <p:sldId id="1143" r:id="rId4"/>
    <p:sldId id="1139" r:id="rId5"/>
    <p:sldId id="1158" r:id="rId6"/>
    <p:sldId id="1140" r:id="rId7"/>
    <p:sldId id="1141" r:id="rId8"/>
    <p:sldId id="1156" r:id="rId9"/>
    <p:sldId id="1159" r:id="rId10"/>
    <p:sldId id="1145" r:id="rId11"/>
    <p:sldId id="1146" r:id="rId12"/>
    <p:sldId id="1152" r:id="rId13"/>
    <p:sldId id="1160" r:id="rId14"/>
    <p:sldId id="1147" r:id="rId15"/>
    <p:sldId id="1148" r:id="rId16"/>
    <p:sldId id="1161" r:id="rId17"/>
    <p:sldId id="1149" r:id="rId18"/>
    <p:sldId id="1150" r:id="rId19"/>
    <p:sldId id="1151" r:id="rId20"/>
    <p:sldId id="1162" r:id="rId21"/>
    <p:sldId id="1157"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第八单元  </a:t>
            </a:r>
            <a:r>
              <a:rPr lang="en-US" altLang="zh-CN"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20</a:t>
            </a: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世纪下半叶世界的新变化</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18</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冷战</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与国际格局的演变</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7624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雅尔塔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体系、两极格局、冷战三者的关系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506628013"/>
              </p:ext>
            </p:extLst>
          </p:nvPr>
        </p:nvGraphicFramePr>
        <p:xfrm>
          <a:off x="406574" y="2333860"/>
          <a:ext cx="11377264" cy="2743200"/>
        </p:xfrm>
        <a:graphic>
          <a:graphicData uri="http://schemas.openxmlformats.org/drawingml/2006/table">
            <a:tbl>
              <a:tblPr firstRow="1" firstCol="1" bandRow="1"/>
              <a:tblGrid>
                <a:gridCol w="725869"/>
                <a:gridCol w="5466819"/>
                <a:gridCol w="3312368"/>
                <a:gridCol w="1872208"/>
              </a:tblGrid>
              <a:tr h="323283">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雅尔塔体系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两极格局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冷战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16415">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雅尔塔体系是美、英、苏三国通过雅尔塔会议等重要国际会议所确定的战后世界秩序和政治格局的基本蓝图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其实质是美苏两分天下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两极格局是以美苏为中心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以两大军事政治集团、两大阵营全面对抗为特点的格局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冷战</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是美</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对抗</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803571298"/>
              </p:ext>
            </p:extLst>
          </p:nvPr>
        </p:nvGraphicFramePr>
        <p:xfrm>
          <a:off x="406574" y="1128112"/>
          <a:ext cx="11377264" cy="4389120"/>
        </p:xfrm>
        <a:graphic>
          <a:graphicData uri="http://schemas.openxmlformats.org/drawingml/2006/table">
            <a:tbl>
              <a:tblPr firstRow="1" firstCol="1" bandRow="1"/>
              <a:tblGrid>
                <a:gridCol w="725869"/>
                <a:gridCol w="4093540"/>
                <a:gridCol w="3592940"/>
                <a:gridCol w="2964915"/>
              </a:tblGrid>
              <a:tr h="323283">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雅尔塔体系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两极格局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冷战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586264">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雅尔塔体系的建立是战后两极格局形成的基础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即奠定了战后两极格局的框架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两极格局是雅尔塔体系的一个组成部分和集中体现</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从属于雅尔塔体系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雅尔塔体系下两极格局对抗的主要形式是冷战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冷战的加剧又促进了两极格局的形成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一般来说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两极格局的瓦解</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也就意味着冷战局面的结束、雅尔塔体系的瓦解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r>
            </a:tbl>
          </a:graphicData>
        </a:graphic>
      </p:graphicFrame>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湖北部分重点高中期末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年，受美国卫生、教育福利部派遣考察苏联生物医学研究和设施状况的专家在报告中指出，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忽视苏联的医学和研究是傲慢、愚蠢且危险的行为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，随后，苏联官员也提出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把科学研究局限在某个国家，就不可能取得任何卓有成效的研究成果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。这说明当时（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冷战思维决定科研方向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科技交流利于冷战缓和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美苏科技实力较为接近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D</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科学研究依赖国际协作</a:t>
            </a:r>
            <a:endParaRPr lang="zh-CN" altLang="en-US" dirty="0"/>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5373593"/>
            <a:ext cx="807720" cy="287655"/>
          </a:xfrm>
          <a:prstGeom prst="rect">
            <a:avLst/>
          </a:prstGeom>
        </p:spPr>
      </p:pic>
      <p:sp>
        <p:nvSpPr>
          <p:cNvPr id="6" name="矩形 5"/>
          <p:cNvSpPr/>
          <p:nvPr/>
        </p:nvSpPr>
        <p:spPr>
          <a:xfrm>
            <a:off x="1486694" y="5286587"/>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材料信息可知，美国专家反对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忽视苏联的医学和研究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，苏联官员明确提出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科研不能局限于单一国家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，二者均指向科学研究的跨国家属性，即国际协作是推动科研的必要条件，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正确；冷战思维的核心是意识形态对抗与技术封锁，与材料信息相悖，排除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；材料体现了科技交流的重要性，但未反映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冷战缓和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；材料未比较双方科技水平，排除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754076"/>
            <a:ext cx="807720" cy="287655"/>
          </a:xfrm>
          <a:prstGeom prst="rect">
            <a:avLst/>
          </a:prstGeom>
        </p:spPr>
      </p:pic>
    </p:spTree>
    <p:extLst>
      <p:ext uri="{BB962C8B-B14F-4D97-AF65-F5344CB8AC3E}">
        <p14:creationId xmlns:p14="http://schemas.microsoft.com/office/powerpoint/2010/main" val="3609974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4439"/>
          </a:xfrm>
        </p:spPr>
        <p:txBody>
          <a:bodyPr/>
          <a:lstStyle/>
          <a:p>
            <a:pPr>
              <a:spcAft>
                <a:spcPts val="0"/>
              </a:spcAft>
              <a:tabLst>
                <a:tab pos="630555" algn="l"/>
              </a:tabLst>
            </a:pPr>
            <a:r>
              <a:rPr lang="en-US" altLang="zh-CN" sz="235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5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两极</a:t>
            </a:r>
            <a:r>
              <a:rPr lang="zh-CN" altLang="zh-CN" sz="235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格局的特点及影响</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5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5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）阵线分明：美苏及其盟国互相争夺和对抗，阵线比较分明和稳定。</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）主导力量：美苏两个超级大国作为对立双方的盟主，在国际事务中起着主导作用。</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）斗争方式：冷战是主要斗争方式，表现为政治上的对抗、军事上的对峙、意识形态上的对立和经济上的割据。</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）体现矛盾：体现着两种社会制度之间的矛盾，其内部也有分歧和矛盾，但最终仍要服从美苏战略利益的大局。</a:t>
            </a:r>
            <a:endParaRPr lang="zh-CN" altLang="zh-CN" sz="23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）对峙地区：欧洲是美苏双方最重要的争夺地区；亚洲是各自势力范围的交界地区。</a:t>
            </a:r>
            <a:endParaRPr lang="zh-CN" altLang="zh-CN" sz="23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）消极影响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政治上，超级大国推行霸权主义、强权政治，严重恶化了国际关系，使世界分裂为两个敌对的阵营；擅划国界、分裂国家的做法，埋下了不稳定的祸根。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经济上，严重阻碍了世界经济全球化的发展；国际经济秩序长期得不到改善，不利于广大发展中国家的经济发展。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美苏两国为谋求霸权，展开长期的军备竞赛和地区争夺，导致世界局势长期紧张动荡。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两大集团势均力敌，都不敢轻易动武，避免了新的世界大战的爆发。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为世界经济发展和科技革命的进行提供了相对稳定的国际环境。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不同社会制度国家在共存中相互借鉴，推动了世界整体发展。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在两极格局下，亚非拉国家为维护自身的安全，开展不结盟运动，广大发展中国家崛起。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9655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0238" algn="l"/>
                <a:tab pos="5561013"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学者布热津斯基在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年代反对美国跟中国接触，但在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年代后又主张美国要跟中国接触，积极推动中美关系发展。这反映了（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欧亚政治格局发生重大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和平演变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战略取得主导地位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国际多极力量冲击两极</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格局</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两极格局具有不对称不完全性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3165297"/>
            <a:ext cx="807720" cy="287655"/>
          </a:xfrm>
          <a:prstGeom prst="rect">
            <a:avLst/>
          </a:prstGeom>
        </p:spPr>
      </p:pic>
      <p:pic>
        <p:nvPicPr>
          <p:cNvPr id="5" name="24解析.eps" descr="id:2147490109;FounderCES"/>
          <p:cNvPicPr/>
          <p:nvPr/>
        </p:nvPicPr>
        <p:blipFill>
          <a:blip r:embed="rId4"/>
          <a:stretch>
            <a:fillRect/>
          </a:stretch>
        </p:blipFill>
        <p:spPr>
          <a:xfrm>
            <a:off x="478582" y="3682348"/>
            <a:ext cx="807720" cy="287655"/>
          </a:xfrm>
          <a:prstGeom prst="rect">
            <a:avLst/>
          </a:prstGeom>
        </p:spPr>
      </p:pic>
      <p:sp>
        <p:nvSpPr>
          <p:cNvPr id="7" name="矩形 6"/>
          <p:cNvSpPr/>
          <p:nvPr/>
        </p:nvSpPr>
        <p:spPr>
          <a:xfrm>
            <a:off x="1414686" y="3078291"/>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
        <p:nvSpPr>
          <p:cNvPr id="8"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结合所学知识可知，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年代，国际形势发生重大变化，欧洲走向联合，日本崛起，同时中苏关系恶化，这些都使欧亚政治格局发生重大变化，这是布热津斯基主张发生变化的主要原因。故选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500823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美苏</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冷战爆发的原因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战后的苏联经济规模只及美国的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苏联一直处于不扩张必将被美国凌驾于其上的恐惧。这种不安全感使苏联认为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必须抓住机会将自己的势力范围向西扩展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以便将来与美、欧抗衡。然而苏联这种使自己更加安全的行为却反过来使美国觉得自己更不安全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并且斯大林的虚张声势在某种程度上也迷惑了美国。冷战看起来像是由美国发起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但这种看似攻击性的行为却实际上是对苏联长期以来不遵守美国拟定的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游戏规则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的防卫。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摘编自袁茵《论冷战的起源</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虚假均势、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极权主义政体与冷战的爆发》</a:t>
            </a:r>
            <a:endParaRPr lang="zh-CN" altLang="en-US"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苏联驻美大使诺维科夫写了一篇名为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战后美国对外政策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的报告。报告认为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战后美国争霸世界的动因是垄断资本的帝国主义扩张。美国利用第二次世界大战其竞争对手被削弱的时机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将其资本渗透到世界的许多国家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加强了在世界的经济地位。美国正在从国外和国内两个方向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集中反动力量对苏联进行包围。美国已成为苏联的对手。美国运用资本和军事这两种武器妄图达到称霸世界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摘编自刘子奎《世界历史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二十世纪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东西方关系》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时空观念解.eps" descr="id:2147490009;FounderCES"/>
          <p:cNvPicPr/>
          <p:nvPr/>
        </p:nvPicPr>
        <p:blipFill>
          <a:blip r:embed="rId2"/>
          <a:stretch>
            <a:fillRect/>
          </a:stretch>
        </p:blipFill>
        <p:spPr>
          <a:xfrm>
            <a:off x="2476340" y="746120"/>
            <a:ext cx="7254875" cy="719455"/>
          </a:xfrm>
          <a:prstGeom prst="rect">
            <a:avLst/>
          </a:prstGeom>
        </p:spPr>
      </p:pic>
      <p:pic>
        <p:nvPicPr>
          <p:cNvPr id="4" name="第八单元 发排.eps" descr="id:2147492879;FounderCES"/>
          <p:cNvPicPr/>
          <p:nvPr/>
        </p:nvPicPr>
        <p:blipFill>
          <a:blip r:embed="rId3"/>
          <a:stretch>
            <a:fillRect/>
          </a:stretch>
        </p:blipFill>
        <p:spPr>
          <a:xfrm>
            <a:off x="450589" y="1988840"/>
            <a:ext cx="11305256" cy="2328724"/>
          </a:xfrm>
          <a:prstGeom prst="rect">
            <a:avLst/>
          </a:prstGeom>
        </p:spPr>
      </p:pic>
    </p:spTree>
    <p:extLst>
      <p:ext uri="{BB962C8B-B14F-4D97-AF65-F5344CB8AC3E}">
        <p14:creationId xmlns:p14="http://schemas.microsoft.com/office/powerpoint/2010/main" val="2002933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indent="612140" hangingPunct="0">
              <a:spcAft>
                <a:spcPts val="0"/>
              </a:spcAft>
              <a:tabLst>
                <a:tab pos="630555" algn="l"/>
              </a:tabLs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冷战既不是苏联决策者也不是美国决策者制造的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既不是苏联的革命热情也不是美国的资本主义政治经济的必然结果。尽管冷战的参与者都不想要冷战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冷战最后还是发生了。这是因为战后的国际体系使苏联和美国决策者都感到对自己不利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他们都感到自己的国家安全受到自己所不能控制的力量的威胁。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摘编自《关于冷战起源的新解释》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46083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170995"/>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认为美苏冷战的爆发是战后苏联积极进行对外扩张的结果，指出苏联为了巩固自身的国防安全，通过扩张来推进边界防御线，从而与欧美抗衡。史料二阐述了苏联驻美大使从美国的帝国主义本质判断美苏必然对抗，认为战后美国加强对世界各地的经济渗透，企图全方位包围苏联，其战略目标是称霸世界。史料三从人物心理活动视角分析了冷战的起因，认为冷战发生的原因是美苏领导人内心缺乏安全感，都认为对方会威胁到自身国家的安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618995"/>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通过史料，从多个角度分析冷战的起因。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072291"/>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历史解释、史料实证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210827"/>
            <a:ext cx="1186180" cy="359410"/>
          </a:xfrm>
          <a:prstGeom prst="rect">
            <a:avLst/>
          </a:prstGeom>
        </p:spPr>
      </p:pic>
      <p:pic>
        <p:nvPicPr>
          <p:cNvPr id="5" name="选材意图.eps" descr="id:2147490172;FounderCES"/>
          <p:cNvPicPr/>
          <p:nvPr/>
        </p:nvPicPr>
        <p:blipFill>
          <a:blip r:embed="rId3"/>
          <a:stretch>
            <a:fillRect/>
          </a:stretch>
        </p:blipFill>
        <p:spPr>
          <a:xfrm>
            <a:off x="1087434" y="1763195"/>
            <a:ext cx="1186180" cy="359410"/>
          </a:xfrm>
          <a:prstGeom prst="rect">
            <a:avLst/>
          </a:prstGeom>
        </p:spPr>
      </p:pic>
      <p:pic>
        <p:nvPicPr>
          <p:cNvPr id="7" name="史料解读.eps" descr="id:2147490179;FounderCES"/>
          <p:cNvPicPr/>
          <p:nvPr/>
        </p:nvPicPr>
        <p:blipFill>
          <a:blip r:embed="rId4"/>
          <a:stretch>
            <a:fillRect/>
          </a:stretch>
        </p:blipFill>
        <p:spPr>
          <a:xfrm>
            <a:off x="1080570" y="2315011"/>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冷战</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与两极格局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：冷战是指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年代中后期至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年代初，以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为首的两大集团之间逐步形成的既非战争又非和平的长期对峙与竞争状态。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）第二次世界大战结束后，美国和苏联</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战时同盟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的基础不复存在。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）根本原因：美国的全球扩张战略和苏联的保障国家安全战略之间发生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激烈</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620017536"/>
              </p:ext>
            </p:extLst>
          </p:nvPr>
        </p:nvGraphicFramePr>
        <p:xfrm>
          <a:off x="406573" y="1556792"/>
          <a:ext cx="11377265" cy="3291840"/>
        </p:xfrm>
        <a:graphic>
          <a:graphicData uri="http://schemas.openxmlformats.org/drawingml/2006/table">
            <a:tbl>
              <a:tblPr firstRow="1" firstCol="1" bandRow="1"/>
              <a:tblGrid>
                <a:gridCol w="1488147"/>
                <a:gridCol w="4819409"/>
                <a:gridCol w="5069709"/>
              </a:tblGrid>
              <a:tr h="548640">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美国</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苏联</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4864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政治上</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杜鲁门主义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的演说</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成立共产党和工人党情报局</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864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经济上</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实施马歇尔计划</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成立经济互助委员会</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728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政治上</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第一次柏林危机直接导致德国分裂</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r>
              <a:tr h="54864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军事上</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成立北约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成立华约</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4" name="内容占位符 1"/>
          <p:cNvSpPr txBox="1">
            <a:spLocks/>
          </p:cNvSpPr>
          <p:nvPr/>
        </p:nvSpPr>
        <p:spPr bwMode="auto">
          <a:xfrm>
            <a:off x="360854" y="5251082"/>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杜鲁门主义是美国对外政策的重大转折点。标志着美苏二战同盟关系的破裂及冷战的开始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也标志着美国作为战后世界霸主地位的确立。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名师点睛.eps" descr="id:2147492908;FounderCES"/>
          <p:cNvPicPr/>
          <p:nvPr/>
        </p:nvPicPr>
        <p:blipFill>
          <a:blip r:embed="rId2"/>
          <a:stretch>
            <a:fillRect/>
          </a:stretch>
        </p:blipFill>
        <p:spPr>
          <a:xfrm>
            <a:off x="478582" y="5376358"/>
            <a:ext cx="1540510" cy="359410"/>
          </a:xfrm>
          <a:prstGeom prst="rect">
            <a:avLst/>
          </a:prstGeom>
        </p:spPr>
      </p:pic>
    </p:spTree>
    <p:extLst>
      <p:ext uri="{BB962C8B-B14F-4D97-AF65-F5344CB8AC3E}">
        <p14:creationId xmlns:p14="http://schemas.microsoft.com/office/powerpoint/2010/main" val="54643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年代中期，美苏全面冷战对峙，</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两极格局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正式形成。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1640989"/>
            <a:ext cx="11485848" cy="4524315"/>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1"/>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美苏冷战的表现</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1"/>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1"/>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1"/>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1"/>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1"/>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1"/>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1"/>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YDX18.eps" descr="id:2147492922;FounderCES"/>
          <p:cNvPicPr/>
          <p:nvPr/>
        </p:nvPicPr>
        <p:blipFill>
          <a:blip r:embed="rId2"/>
          <a:stretch>
            <a:fillRect/>
          </a:stretch>
        </p:blipFill>
        <p:spPr>
          <a:xfrm>
            <a:off x="3790950" y="2451661"/>
            <a:ext cx="4804395" cy="3362102"/>
          </a:xfrm>
          <a:prstGeom prst="rect">
            <a:avLst/>
          </a:prstGeom>
        </p:spPr>
      </p:pic>
      <p:pic>
        <p:nvPicPr>
          <p:cNvPr id="8" name="24构图解史.eps" descr="id:2147492915;FounderCES"/>
          <p:cNvPicPr/>
          <p:nvPr/>
        </p:nvPicPr>
        <p:blipFill>
          <a:blip r:embed="rId3"/>
          <a:stretch>
            <a:fillRect/>
          </a:stretch>
        </p:blipFill>
        <p:spPr>
          <a:xfrm>
            <a:off x="550590" y="1785557"/>
            <a:ext cx="1635760" cy="359410"/>
          </a:xfrm>
          <a:prstGeom prst="rect">
            <a:avLst/>
          </a:prstGeom>
        </p:spPr>
      </p:pic>
    </p:spTree>
    <p:extLst>
      <p:ext uri="{BB962C8B-B14F-4D97-AF65-F5344CB8AC3E}">
        <p14:creationId xmlns:p14="http://schemas.microsoft.com/office/powerpoint/2010/main" val="3426539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冷战</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的发展与多极力量的成长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冷战的发展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年代中期以后，东西方关系既有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缓和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，又有激烈的冷战对抗。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）表现：在美苏开展对话的同时，发生了第二次柏林危机和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古巴导弹危机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多极力量的成长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）以美国为首的西方阵营逐渐分化，西欧和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日本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逐渐成为重要的国际力量。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）以苏联为首的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社会主义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阵营开始瓦解，中国成为国际社会中不可忽视的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）第三世界的兴起：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年举行的万隆会议及在此基础上形成的不结盟运动，是发展中国家以独立的政治力量登上国际政治舞台的重要标志。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世界格局的多极化趋势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多极化是一种趋势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一个动态的发展过程。迄今为止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多极化并没有定型为一种固定的世界格局。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多极中的任何一</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或者具有强大的经济实力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或者具有巨大的国际政治影响力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这两者通常是相辅相成的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构成了综合国力的两大方面。</a:t>
            </a:r>
            <a:endParaRPr lang="zh-CN" altLang="en-US" dirty="0"/>
          </a:p>
        </p:txBody>
      </p:sp>
      <p:pic>
        <p:nvPicPr>
          <p:cNvPr id="3" name="24拓展延伸.eps" descr="id:2147492936;FounderCES"/>
          <p:cNvPicPr/>
          <p:nvPr/>
        </p:nvPicPr>
        <p:blipFill>
          <a:blip r:embed="rId2"/>
          <a:stretch>
            <a:fillRect/>
          </a:stretch>
        </p:blipFill>
        <p:spPr>
          <a:xfrm>
            <a:off x="550590" y="1879481"/>
            <a:ext cx="1815465" cy="359410"/>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格局的瓦解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美国战略调整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年，苏联入侵</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阿富汗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，美国再次加强对苏联的遏制，同时大搞军备竞赛，提出并着手实施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战略防御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，企图拖垮苏联。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美苏关系缓和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年以后。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美苏首脑多次会晤，建立了多层次对话机制。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年，美苏签署《关于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消除两国中程和中短程导弹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1991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年，两国签订《美苏关于削减和限制进攻性战略武器条约》，裁军取得重要进展。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苏联实行战略收缩，从阿富汗撤军，宣布不再干涉东欧事务，同意两德统一。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两极格局瓦解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）标志：东欧剧变、苏联解体。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）影响：冷战结束，两极格局中出现的世界多极化趋势不可逆转。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74235"/>
            <a:ext cx="11485848" cy="279223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世界格局变化的原因及对中国的启示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世界格局的变化根本上取决于世界格局中主要力量的消长和力量对比的变化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这些变化是由各国的综合国力决定的。因此改革开放以来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中国始终坚持以经济建设为中心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大力提高综合国力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争取在国际事务中发挥更大的作用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为世界的和平与发展作出更大的贡献。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特别提醒.eps" descr="id:2147492950;FounderCES"/>
          <p:cNvPicPr/>
          <p:nvPr/>
        </p:nvPicPr>
        <p:blipFill>
          <a:blip r:embed="rId2"/>
          <a:stretch>
            <a:fillRect/>
          </a:stretch>
        </p:blipFill>
        <p:spPr>
          <a:xfrm>
            <a:off x="550590" y="2699511"/>
            <a:ext cx="1641475" cy="359410"/>
          </a:xfrm>
          <a:prstGeom prst="rect">
            <a:avLst/>
          </a:prstGeom>
        </p:spPr>
      </p:pic>
    </p:spTree>
    <p:extLst>
      <p:ext uri="{BB962C8B-B14F-4D97-AF65-F5344CB8AC3E}">
        <p14:creationId xmlns:p14="http://schemas.microsoft.com/office/powerpoint/2010/main" val="3173105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1475</TotalTime>
  <Words>1583</Words>
  <Application>Microsoft Office PowerPoint</Application>
  <PresentationFormat>自定义</PresentationFormat>
  <Paragraphs>117</Paragraphs>
  <Slides>21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21</vt:i4>
      </vt:variant>
    </vt:vector>
  </HeadingPairs>
  <TitlesOfParts>
    <vt:vector size="30"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2025-10-11T16:31:01Z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